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3" r:id="rId3"/>
    <p:sldId id="288" r:id="rId4"/>
    <p:sldId id="264" r:id="rId5"/>
    <p:sldId id="265" r:id="rId6"/>
    <p:sldId id="266" r:id="rId7"/>
    <p:sldId id="267" r:id="rId8"/>
    <p:sldId id="269" r:id="rId9"/>
    <p:sldId id="270" r:id="rId10"/>
    <p:sldId id="271" r:id="rId11"/>
    <p:sldId id="272" r:id="rId12"/>
    <p:sldId id="274" r:id="rId13"/>
    <p:sldId id="282" r:id="rId14"/>
    <p:sldId id="283" r:id="rId15"/>
    <p:sldId id="280" r:id="rId16"/>
    <p:sldId id="285" r:id="rId17"/>
    <p:sldId id="286" r:id="rId18"/>
    <p:sldId id="281"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p:cViewPr varScale="1">
        <p:scale>
          <a:sx n="70" d="100"/>
          <a:sy n="70" d="100"/>
        </p:scale>
        <p:origin x="5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0933DB-D737-43D7-809F-662348B6ADA6}"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866841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0933DB-D737-43D7-809F-662348B6ADA6}"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1714751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0933DB-D737-43D7-809F-662348B6ADA6}"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391454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0933DB-D737-43D7-809F-662348B6ADA6}"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302488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0933DB-D737-43D7-809F-662348B6ADA6}"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126428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0933DB-D737-43D7-809F-662348B6ADA6}"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404797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0933DB-D737-43D7-809F-662348B6ADA6}" type="datetimeFigureOut">
              <a:rPr lang="en-US" smtClean="0"/>
              <a:t>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411417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0933DB-D737-43D7-809F-662348B6ADA6}" type="datetimeFigureOut">
              <a:rPr lang="en-US" smtClean="0"/>
              <a:t>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2265828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933DB-D737-43D7-809F-662348B6ADA6}" type="datetimeFigureOut">
              <a:rPr lang="en-US" smtClean="0"/>
              <a:t>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316842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933DB-D737-43D7-809F-662348B6ADA6}"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75617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933DB-D737-43D7-809F-662348B6ADA6}"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F0A8D5-76C8-4DD3-8E3A-6F82B02E3D09}" type="slidenum">
              <a:rPr lang="en-US" smtClean="0"/>
              <a:t>‹#›</a:t>
            </a:fld>
            <a:endParaRPr lang="en-US"/>
          </a:p>
        </p:txBody>
      </p:sp>
    </p:spTree>
    <p:extLst>
      <p:ext uri="{BB962C8B-B14F-4D97-AF65-F5344CB8AC3E}">
        <p14:creationId xmlns:p14="http://schemas.microsoft.com/office/powerpoint/2010/main" val="531147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0933DB-D737-43D7-809F-662348B6ADA6}" type="datetimeFigureOut">
              <a:rPr lang="en-US" smtClean="0"/>
              <a:t>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F0A8D5-76C8-4DD3-8E3A-6F82B02E3D09}" type="slidenum">
              <a:rPr lang="en-US" smtClean="0"/>
              <a:t>‹#›</a:t>
            </a:fld>
            <a:endParaRPr lang="en-US"/>
          </a:p>
        </p:txBody>
      </p:sp>
    </p:spTree>
    <p:extLst>
      <p:ext uri="{BB962C8B-B14F-4D97-AF65-F5344CB8AC3E}">
        <p14:creationId xmlns:p14="http://schemas.microsoft.com/office/powerpoint/2010/main" val="3055001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 Id="rId5" Type="http://schemas.openxmlformats.org/officeDocument/2006/relationships/image" Target="../media/image20.tmp"/><Relationship Id="rId4" Type="http://schemas.openxmlformats.org/officeDocument/2006/relationships/image" Target="../media/image19.tmp"/></Relationships>
</file>

<file path=ppt/slides/_rels/slide1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 Id="rId5" Type="http://schemas.openxmlformats.org/officeDocument/2006/relationships/image" Target="../media/image24.tmp"/><Relationship Id="rId4" Type="http://schemas.openxmlformats.org/officeDocument/2006/relationships/image" Target="../media/image23.tmp"/></Relationships>
</file>

<file path=ppt/slides/_rels/slide1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image" Target="../media/image27.tmp"/></Relationships>
</file>

<file path=ppt/slides/_rels/slide1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 Id="rId5" Type="http://schemas.openxmlformats.org/officeDocument/2006/relationships/image" Target="../media/image33.tmp"/><Relationship Id="rId4" Type="http://schemas.openxmlformats.org/officeDocument/2006/relationships/image" Target="../media/image32.tmp"/></Relationships>
</file>

<file path=ppt/slides/_rels/slide16.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 Id="rId5" Type="http://schemas.openxmlformats.org/officeDocument/2006/relationships/image" Target="../media/image37.tmp"/><Relationship Id="rId4" Type="http://schemas.openxmlformats.org/officeDocument/2006/relationships/image" Target="../media/image36.tmp"/></Relationships>
</file>

<file path=ppt/slides/_rels/slide1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5" Type="http://schemas.openxmlformats.org/officeDocument/2006/relationships/image" Target="../media/image41.tmp"/><Relationship Id="rId4" Type="http://schemas.openxmlformats.org/officeDocument/2006/relationships/image" Target="../media/image40.tm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18872"/>
            <a:ext cx="10515600" cy="6058091"/>
          </a:xfrm>
        </p:spPr>
        <p:txBody>
          <a:bodyPr/>
          <a:lstStyle/>
          <a:p>
            <a:pPr marL="0" indent="0" algn="ctr">
              <a:buNone/>
            </a:pPr>
            <a:endParaRPr lang="en-US" dirty="0" smtClean="0"/>
          </a:p>
          <a:p>
            <a:pPr marL="0" indent="0" algn="ctr">
              <a:buNone/>
            </a:pPr>
            <a:endParaRPr lang="en-US" dirty="0"/>
          </a:p>
          <a:p>
            <a:pPr marL="0" indent="0" algn="ctr">
              <a:buNone/>
            </a:pPr>
            <a:r>
              <a:rPr lang="en-US" dirty="0" smtClean="0"/>
              <a:t> </a:t>
            </a:r>
            <a:r>
              <a:rPr lang="en-US" sz="4400" dirty="0" smtClean="0"/>
              <a:t>PH160 Laboratory session 2</a:t>
            </a:r>
          </a:p>
          <a:p>
            <a:pPr marL="0" indent="0">
              <a:buNone/>
            </a:pPr>
            <a:endParaRPr lang="en-US" dirty="0"/>
          </a:p>
          <a:p>
            <a:pPr marL="0" indent="0">
              <a:buNone/>
            </a:pPr>
            <a:endParaRPr lang="en-US" dirty="0" smtClean="0"/>
          </a:p>
          <a:p>
            <a:pPr marL="0" indent="0" algn="ctr">
              <a:buNone/>
            </a:pPr>
            <a:r>
              <a:rPr lang="en-US" dirty="0" smtClean="0"/>
              <a:t>Name : </a:t>
            </a:r>
            <a:r>
              <a:rPr lang="en-US" dirty="0" err="1" smtClean="0"/>
              <a:t>Snehal</a:t>
            </a:r>
            <a:r>
              <a:rPr lang="en-US" dirty="0" smtClean="0"/>
              <a:t> </a:t>
            </a:r>
            <a:r>
              <a:rPr lang="en-US" dirty="0" err="1" smtClean="0"/>
              <a:t>Keshav</a:t>
            </a:r>
            <a:r>
              <a:rPr lang="en-US" dirty="0" smtClean="0"/>
              <a:t> </a:t>
            </a:r>
            <a:r>
              <a:rPr lang="en-US" dirty="0" err="1" smtClean="0"/>
              <a:t>Nalawade</a:t>
            </a:r>
            <a:endParaRPr lang="en-US" dirty="0" smtClean="0"/>
          </a:p>
          <a:p>
            <a:pPr marL="0" indent="0" algn="ctr">
              <a:buNone/>
            </a:pPr>
            <a:r>
              <a:rPr lang="en-US" dirty="0" smtClean="0"/>
              <a:t>Student ID : 202151160 </a:t>
            </a:r>
            <a:endParaRPr lang="en-US" dirty="0"/>
          </a:p>
        </p:txBody>
      </p:sp>
    </p:spTree>
    <p:extLst>
      <p:ext uri="{BB962C8B-B14F-4D97-AF65-F5344CB8AC3E}">
        <p14:creationId xmlns:p14="http://schemas.microsoft.com/office/powerpoint/2010/main" val="3936080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601" y="73152"/>
            <a:ext cx="5274551" cy="3898519"/>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392" y="2662535"/>
            <a:ext cx="5541264" cy="4023765"/>
          </a:xfrm>
          <a:prstGeom prst="rect">
            <a:avLst/>
          </a:prstGeom>
        </p:spPr>
      </p:pic>
      <p:sp>
        <p:nvSpPr>
          <p:cNvPr id="6" name="TextBox 5"/>
          <p:cNvSpPr txBox="1"/>
          <p:nvPr/>
        </p:nvSpPr>
        <p:spPr>
          <a:xfrm>
            <a:off x="132367" y="0"/>
            <a:ext cx="448056" cy="369332"/>
          </a:xfrm>
          <a:prstGeom prst="rect">
            <a:avLst/>
          </a:prstGeom>
          <a:noFill/>
        </p:spPr>
        <p:txBody>
          <a:bodyPr wrap="square" rtlCol="0">
            <a:spAutoFit/>
          </a:bodyPr>
          <a:lstStyle/>
          <a:p>
            <a:r>
              <a:rPr lang="en-US" dirty="0" smtClean="0"/>
              <a:t>3)</a:t>
            </a:r>
            <a:endParaRPr lang="en-US" dirty="0"/>
          </a:p>
        </p:txBody>
      </p:sp>
      <p:sp>
        <p:nvSpPr>
          <p:cNvPr id="7" name="TextBox 6"/>
          <p:cNvSpPr txBox="1"/>
          <p:nvPr/>
        </p:nvSpPr>
        <p:spPr>
          <a:xfrm>
            <a:off x="6096000" y="2662535"/>
            <a:ext cx="393192"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2145275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945" y="79121"/>
            <a:ext cx="5101048" cy="3724783"/>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136" y="2573777"/>
            <a:ext cx="5221224" cy="4183639"/>
          </a:xfrm>
          <a:prstGeom prst="rect">
            <a:avLst/>
          </a:prstGeom>
        </p:spPr>
      </p:pic>
      <p:sp>
        <p:nvSpPr>
          <p:cNvPr id="6" name="TextBox 5"/>
          <p:cNvSpPr txBox="1"/>
          <p:nvPr/>
        </p:nvSpPr>
        <p:spPr>
          <a:xfrm>
            <a:off x="163940" y="79121"/>
            <a:ext cx="458505" cy="369332"/>
          </a:xfrm>
          <a:prstGeom prst="rect">
            <a:avLst/>
          </a:prstGeom>
          <a:noFill/>
        </p:spPr>
        <p:txBody>
          <a:bodyPr wrap="square" rtlCol="0">
            <a:spAutoFit/>
          </a:bodyPr>
          <a:lstStyle/>
          <a:p>
            <a:r>
              <a:rPr lang="en-US" dirty="0" smtClean="0"/>
              <a:t>5)</a:t>
            </a:r>
            <a:endParaRPr lang="en-US" dirty="0"/>
          </a:p>
        </p:txBody>
      </p:sp>
      <p:sp>
        <p:nvSpPr>
          <p:cNvPr id="7" name="TextBox 6"/>
          <p:cNvSpPr txBox="1"/>
          <p:nvPr/>
        </p:nvSpPr>
        <p:spPr>
          <a:xfrm>
            <a:off x="6233160" y="2573777"/>
            <a:ext cx="451104" cy="369332"/>
          </a:xfrm>
          <a:prstGeom prst="rect">
            <a:avLst/>
          </a:prstGeom>
          <a:noFill/>
        </p:spPr>
        <p:txBody>
          <a:bodyPr wrap="square" rtlCol="0">
            <a:spAutoFit/>
          </a:bodyPr>
          <a:lstStyle/>
          <a:p>
            <a:r>
              <a:rPr lang="en-US" dirty="0" smtClean="0"/>
              <a:t>6)</a:t>
            </a:r>
            <a:endParaRPr lang="en-US" dirty="0"/>
          </a:p>
        </p:txBody>
      </p:sp>
    </p:spTree>
    <p:extLst>
      <p:ext uri="{BB962C8B-B14F-4D97-AF65-F5344CB8AC3E}">
        <p14:creationId xmlns:p14="http://schemas.microsoft.com/office/powerpoint/2010/main" val="12386032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rcRect t="5994" r="1070"/>
          <a:stretch/>
        </p:blipFill>
        <p:spPr>
          <a:xfrm>
            <a:off x="2530412" y="576072"/>
            <a:ext cx="4224529" cy="3154680"/>
          </a:xfr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360" y="576072"/>
            <a:ext cx="4116325" cy="3175905"/>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59" y="3739896"/>
            <a:ext cx="4116326" cy="2953512"/>
          </a:xfrm>
          <a:prstGeom prst="rect">
            <a:avLst/>
          </a:prstGeom>
        </p:spPr>
      </p:pic>
      <p:pic>
        <p:nvPicPr>
          <p:cNvPr id="11" name="Content Placeholder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0411" y="3730752"/>
            <a:ext cx="4224530" cy="2953511"/>
          </a:xfrm>
          <a:prstGeom prst="rect">
            <a:avLst/>
          </a:prstGeom>
        </p:spPr>
      </p:pic>
      <p:sp>
        <p:nvSpPr>
          <p:cNvPr id="12" name="TextBox 11"/>
          <p:cNvSpPr txBox="1"/>
          <p:nvPr/>
        </p:nvSpPr>
        <p:spPr>
          <a:xfrm>
            <a:off x="2085216" y="1376291"/>
            <a:ext cx="449579" cy="369332"/>
          </a:xfrm>
          <a:prstGeom prst="rect">
            <a:avLst/>
          </a:prstGeom>
          <a:noFill/>
        </p:spPr>
        <p:txBody>
          <a:bodyPr wrap="square" rtlCol="0">
            <a:spAutoFit/>
          </a:bodyPr>
          <a:lstStyle/>
          <a:p>
            <a:r>
              <a:rPr lang="en-US" dirty="0" smtClean="0"/>
              <a:t>1)</a:t>
            </a:r>
            <a:endParaRPr lang="en-US" dirty="0"/>
          </a:p>
        </p:txBody>
      </p:sp>
      <p:sp>
        <p:nvSpPr>
          <p:cNvPr id="13" name="TextBox 12"/>
          <p:cNvSpPr txBox="1"/>
          <p:nvPr/>
        </p:nvSpPr>
        <p:spPr>
          <a:xfrm>
            <a:off x="7004304" y="576072"/>
            <a:ext cx="612648" cy="369332"/>
          </a:xfrm>
          <a:prstGeom prst="rect">
            <a:avLst/>
          </a:prstGeom>
          <a:noFill/>
        </p:spPr>
        <p:txBody>
          <a:bodyPr wrap="square" rtlCol="0">
            <a:spAutoFit/>
          </a:bodyPr>
          <a:lstStyle/>
          <a:p>
            <a:r>
              <a:rPr lang="en-US" dirty="0" smtClean="0"/>
              <a:t>2)</a:t>
            </a:r>
            <a:endParaRPr lang="en-US" dirty="0"/>
          </a:p>
        </p:txBody>
      </p:sp>
      <p:sp>
        <p:nvSpPr>
          <p:cNvPr id="14" name="TextBox 13"/>
          <p:cNvSpPr txBox="1"/>
          <p:nvPr/>
        </p:nvSpPr>
        <p:spPr>
          <a:xfrm>
            <a:off x="0" y="-97917"/>
            <a:ext cx="5060825" cy="1169551"/>
          </a:xfrm>
          <a:prstGeom prst="rect">
            <a:avLst/>
          </a:prstGeom>
          <a:noFill/>
        </p:spPr>
        <p:txBody>
          <a:bodyPr wrap="square" rtlCol="0">
            <a:spAutoFit/>
          </a:bodyPr>
          <a:lstStyle/>
          <a:p>
            <a:r>
              <a:rPr lang="en-US" sz="2800" b="1" dirty="0" smtClean="0"/>
              <a:t>Calculation :</a:t>
            </a:r>
          </a:p>
          <a:p>
            <a:endParaRPr lang="en-US" dirty="0" smtClean="0"/>
          </a:p>
          <a:p>
            <a:r>
              <a:rPr lang="en-US" sz="2400" dirty="0" smtClean="0"/>
              <a:t>A) Elastic Collision :</a:t>
            </a:r>
            <a:endParaRPr lang="en-US" sz="2400" dirty="0"/>
          </a:p>
        </p:txBody>
      </p:sp>
    </p:spTree>
    <p:extLst>
      <p:ext uri="{BB962C8B-B14F-4D97-AF65-F5344CB8AC3E}">
        <p14:creationId xmlns:p14="http://schemas.microsoft.com/office/powerpoint/2010/main" val="3393607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648" y="45572"/>
            <a:ext cx="4169664" cy="3207604"/>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2" y="45572"/>
            <a:ext cx="4170215" cy="3207604"/>
          </a:xfrm>
          <a:prstGeom prst="rect">
            <a:avLst/>
          </a:prstGeom>
        </p:spPr>
      </p:pic>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t="2719" r="456"/>
          <a:stretch/>
        </p:blipFill>
        <p:spPr>
          <a:xfrm>
            <a:off x="7470648" y="3244032"/>
            <a:ext cx="4169664" cy="2932931"/>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394" y="3244032"/>
            <a:ext cx="4170214" cy="2932931"/>
          </a:xfrm>
          <a:prstGeom prst="rect">
            <a:avLst/>
          </a:prstGeom>
        </p:spPr>
      </p:pic>
      <p:sp>
        <p:nvSpPr>
          <p:cNvPr id="8" name="TextBox 7"/>
          <p:cNvSpPr txBox="1"/>
          <p:nvPr/>
        </p:nvSpPr>
        <p:spPr>
          <a:xfrm>
            <a:off x="199644" y="-4207"/>
            <a:ext cx="832104" cy="369332"/>
          </a:xfrm>
          <a:prstGeom prst="rect">
            <a:avLst/>
          </a:prstGeom>
          <a:noFill/>
        </p:spPr>
        <p:txBody>
          <a:bodyPr wrap="square" rtlCol="0">
            <a:spAutoFit/>
          </a:bodyPr>
          <a:lstStyle/>
          <a:p>
            <a:r>
              <a:rPr lang="en-US" dirty="0" smtClean="0"/>
              <a:t>3)</a:t>
            </a:r>
            <a:endParaRPr lang="en-US" dirty="0"/>
          </a:p>
        </p:txBody>
      </p:sp>
      <p:sp>
        <p:nvSpPr>
          <p:cNvPr id="9" name="TextBox 8"/>
          <p:cNvSpPr txBox="1"/>
          <p:nvPr/>
        </p:nvSpPr>
        <p:spPr>
          <a:xfrm>
            <a:off x="7114032" y="-46355"/>
            <a:ext cx="557784"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3791987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5512" y="109476"/>
            <a:ext cx="4041648" cy="2815996"/>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44" y="109476"/>
            <a:ext cx="3822192" cy="2815996"/>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512" y="2925472"/>
            <a:ext cx="4041648" cy="3568682"/>
          </a:xfrm>
          <a:prstGeom prst="rect">
            <a:avLst/>
          </a:prstGeom>
        </p:spPr>
      </p:pic>
      <p:pic>
        <p:nvPicPr>
          <p:cNvPr id="7" name="Picture 6" descr="Screen Clipping"/>
          <p:cNvPicPr>
            <a:picLocks noChangeAspect="1"/>
          </p:cNvPicPr>
          <p:nvPr/>
        </p:nvPicPr>
        <p:blipFill rotWithShape="1">
          <a:blip r:embed="rId5">
            <a:extLst>
              <a:ext uri="{28A0092B-C50C-407E-A947-70E740481C1C}">
                <a14:useLocalDpi xmlns:a14="http://schemas.microsoft.com/office/drawing/2010/main" val="0"/>
              </a:ext>
            </a:extLst>
          </a:blip>
          <a:srcRect l="4918" b="7259"/>
          <a:stretch/>
        </p:blipFill>
        <p:spPr>
          <a:xfrm>
            <a:off x="694944" y="4741817"/>
            <a:ext cx="3822192" cy="1752337"/>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944" y="2925472"/>
            <a:ext cx="3822192" cy="1816345"/>
          </a:xfrm>
          <a:prstGeom prst="rect">
            <a:avLst/>
          </a:prstGeom>
        </p:spPr>
      </p:pic>
      <p:sp>
        <p:nvSpPr>
          <p:cNvPr id="9" name="TextBox 8"/>
          <p:cNvSpPr txBox="1"/>
          <p:nvPr/>
        </p:nvSpPr>
        <p:spPr>
          <a:xfrm>
            <a:off x="245364" y="63121"/>
            <a:ext cx="521208" cy="369332"/>
          </a:xfrm>
          <a:prstGeom prst="rect">
            <a:avLst/>
          </a:prstGeom>
          <a:noFill/>
        </p:spPr>
        <p:txBody>
          <a:bodyPr wrap="square" rtlCol="0">
            <a:spAutoFit/>
          </a:bodyPr>
          <a:lstStyle/>
          <a:p>
            <a:r>
              <a:rPr lang="en-US" dirty="0" smtClean="0"/>
              <a:t>5)</a:t>
            </a:r>
            <a:endParaRPr lang="en-US" dirty="0"/>
          </a:p>
        </p:txBody>
      </p:sp>
      <p:sp>
        <p:nvSpPr>
          <p:cNvPr id="10" name="TextBox 9"/>
          <p:cNvSpPr txBox="1"/>
          <p:nvPr/>
        </p:nvSpPr>
        <p:spPr>
          <a:xfrm>
            <a:off x="7095744" y="52635"/>
            <a:ext cx="585216" cy="369332"/>
          </a:xfrm>
          <a:prstGeom prst="rect">
            <a:avLst/>
          </a:prstGeom>
          <a:noFill/>
        </p:spPr>
        <p:txBody>
          <a:bodyPr wrap="square" rtlCol="0">
            <a:spAutoFit/>
          </a:bodyPr>
          <a:lstStyle/>
          <a:p>
            <a:r>
              <a:rPr lang="en-US" dirty="0" smtClean="0"/>
              <a:t>6)</a:t>
            </a:r>
            <a:endParaRPr lang="en-US" dirty="0"/>
          </a:p>
        </p:txBody>
      </p:sp>
    </p:spTree>
    <p:extLst>
      <p:ext uri="{BB962C8B-B14F-4D97-AF65-F5344CB8AC3E}">
        <p14:creationId xmlns:p14="http://schemas.microsoft.com/office/powerpoint/2010/main" val="1878884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9672" y="982678"/>
            <a:ext cx="3862640" cy="2914800"/>
          </a:xfr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936" y="959978"/>
            <a:ext cx="3973068" cy="2914800"/>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936" y="3874778"/>
            <a:ext cx="3973067" cy="2413124"/>
          </a:xfrm>
          <a:prstGeom prst="rect">
            <a:avLst/>
          </a:prstGeom>
        </p:spPr>
      </p:pic>
      <p:pic>
        <p:nvPicPr>
          <p:cNvPr id="11" name="Content Placeholder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672" y="3889896"/>
            <a:ext cx="3862640" cy="2398006"/>
          </a:xfrm>
          <a:prstGeom prst="rect">
            <a:avLst/>
          </a:prstGeom>
        </p:spPr>
      </p:pic>
      <p:sp>
        <p:nvSpPr>
          <p:cNvPr id="12" name="TextBox 11"/>
          <p:cNvSpPr txBox="1"/>
          <p:nvPr/>
        </p:nvSpPr>
        <p:spPr>
          <a:xfrm>
            <a:off x="416752" y="959978"/>
            <a:ext cx="502920" cy="369332"/>
          </a:xfrm>
          <a:prstGeom prst="rect">
            <a:avLst/>
          </a:prstGeom>
          <a:noFill/>
        </p:spPr>
        <p:txBody>
          <a:bodyPr wrap="square" rtlCol="0">
            <a:spAutoFit/>
          </a:bodyPr>
          <a:lstStyle/>
          <a:p>
            <a:r>
              <a:rPr lang="en-US" dirty="0" smtClean="0"/>
              <a:t>1)</a:t>
            </a:r>
            <a:endParaRPr lang="en-US" dirty="0"/>
          </a:p>
        </p:txBody>
      </p:sp>
      <p:sp>
        <p:nvSpPr>
          <p:cNvPr id="13" name="TextBox 12"/>
          <p:cNvSpPr txBox="1"/>
          <p:nvPr/>
        </p:nvSpPr>
        <p:spPr>
          <a:xfrm>
            <a:off x="7031736" y="843240"/>
            <a:ext cx="740664" cy="369332"/>
          </a:xfrm>
          <a:prstGeom prst="rect">
            <a:avLst/>
          </a:prstGeom>
          <a:noFill/>
        </p:spPr>
        <p:txBody>
          <a:bodyPr wrap="square" rtlCol="0">
            <a:spAutoFit/>
          </a:bodyPr>
          <a:lstStyle/>
          <a:p>
            <a:r>
              <a:rPr lang="en-US" dirty="0" smtClean="0"/>
              <a:t>2)</a:t>
            </a:r>
            <a:endParaRPr lang="en-US" dirty="0"/>
          </a:p>
        </p:txBody>
      </p:sp>
      <p:sp>
        <p:nvSpPr>
          <p:cNvPr id="14" name="TextBox 13"/>
          <p:cNvSpPr txBox="1"/>
          <p:nvPr/>
        </p:nvSpPr>
        <p:spPr>
          <a:xfrm>
            <a:off x="301752" y="365125"/>
            <a:ext cx="4096512" cy="461665"/>
          </a:xfrm>
          <a:prstGeom prst="rect">
            <a:avLst/>
          </a:prstGeom>
          <a:noFill/>
        </p:spPr>
        <p:txBody>
          <a:bodyPr wrap="square" rtlCol="0">
            <a:spAutoFit/>
          </a:bodyPr>
          <a:lstStyle/>
          <a:p>
            <a:r>
              <a:rPr lang="en-US" sz="2400" dirty="0" smtClean="0"/>
              <a:t>  B) Inelastic Collision : </a:t>
            </a:r>
            <a:endParaRPr lang="en-US" sz="2400" dirty="0"/>
          </a:p>
        </p:txBody>
      </p:sp>
    </p:spTree>
    <p:extLst>
      <p:ext uri="{BB962C8B-B14F-4D97-AF65-F5344CB8AC3E}">
        <p14:creationId xmlns:p14="http://schemas.microsoft.com/office/powerpoint/2010/main" val="1052401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0688" y="201168"/>
            <a:ext cx="3721608" cy="2915983"/>
          </a:xfrm>
          <a:prstGeom prst="rect">
            <a:avLst/>
          </a:prstGeom>
        </p:spPr>
      </p:pic>
      <p:pic>
        <p:nvPicPr>
          <p:cNvPr id="5" name="Content Placeholder 4"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6468" y="232696"/>
            <a:ext cx="3774948" cy="291598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689" y="3117151"/>
            <a:ext cx="3721608" cy="2936177"/>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467" y="3117150"/>
            <a:ext cx="3774949" cy="2936177"/>
          </a:xfrm>
          <a:prstGeom prst="rect">
            <a:avLst/>
          </a:prstGeom>
        </p:spPr>
      </p:pic>
      <p:sp>
        <p:nvSpPr>
          <p:cNvPr id="8" name="TextBox 7"/>
          <p:cNvSpPr txBox="1"/>
          <p:nvPr/>
        </p:nvSpPr>
        <p:spPr>
          <a:xfrm>
            <a:off x="224790" y="180459"/>
            <a:ext cx="595883" cy="369332"/>
          </a:xfrm>
          <a:prstGeom prst="rect">
            <a:avLst/>
          </a:prstGeom>
          <a:noFill/>
        </p:spPr>
        <p:txBody>
          <a:bodyPr wrap="square" rtlCol="0">
            <a:spAutoFit/>
          </a:bodyPr>
          <a:lstStyle/>
          <a:p>
            <a:r>
              <a:rPr lang="en-US" dirty="0" smtClean="0"/>
              <a:t>3)</a:t>
            </a:r>
            <a:endParaRPr lang="en-US" dirty="0"/>
          </a:p>
        </p:txBody>
      </p:sp>
      <p:sp>
        <p:nvSpPr>
          <p:cNvPr id="9" name="TextBox 8"/>
          <p:cNvSpPr txBox="1"/>
          <p:nvPr/>
        </p:nvSpPr>
        <p:spPr>
          <a:xfrm>
            <a:off x="7205472" y="201168"/>
            <a:ext cx="832104"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33613586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192" y="365125"/>
            <a:ext cx="4206240" cy="2733739"/>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75" y="282511"/>
            <a:ext cx="4208305" cy="281635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1192" y="3098864"/>
            <a:ext cx="4206240" cy="2753296"/>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675" y="3098864"/>
            <a:ext cx="4208305" cy="2753296"/>
          </a:xfrm>
          <a:prstGeom prst="rect">
            <a:avLst/>
          </a:prstGeom>
        </p:spPr>
      </p:pic>
      <p:sp>
        <p:nvSpPr>
          <p:cNvPr id="8" name="TextBox 7"/>
          <p:cNvSpPr txBox="1"/>
          <p:nvPr/>
        </p:nvSpPr>
        <p:spPr>
          <a:xfrm>
            <a:off x="182475" y="180459"/>
            <a:ext cx="621792" cy="369332"/>
          </a:xfrm>
          <a:prstGeom prst="rect">
            <a:avLst/>
          </a:prstGeom>
          <a:noFill/>
        </p:spPr>
        <p:txBody>
          <a:bodyPr wrap="square" rtlCol="0">
            <a:spAutoFit/>
          </a:bodyPr>
          <a:lstStyle/>
          <a:p>
            <a:r>
              <a:rPr lang="en-US" dirty="0" smtClean="0"/>
              <a:t>5)</a:t>
            </a:r>
            <a:endParaRPr lang="en-US" dirty="0"/>
          </a:p>
        </p:txBody>
      </p:sp>
      <p:sp>
        <p:nvSpPr>
          <p:cNvPr id="9" name="TextBox 8"/>
          <p:cNvSpPr txBox="1"/>
          <p:nvPr/>
        </p:nvSpPr>
        <p:spPr>
          <a:xfrm>
            <a:off x="6757416" y="282511"/>
            <a:ext cx="630936" cy="369332"/>
          </a:xfrm>
          <a:prstGeom prst="rect">
            <a:avLst/>
          </a:prstGeom>
          <a:noFill/>
        </p:spPr>
        <p:txBody>
          <a:bodyPr wrap="square" rtlCol="0">
            <a:spAutoFit/>
          </a:bodyPr>
          <a:lstStyle/>
          <a:p>
            <a:r>
              <a:rPr lang="en-US" dirty="0" smtClean="0"/>
              <a:t>6)</a:t>
            </a:r>
            <a:endParaRPr lang="en-US" dirty="0"/>
          </a:p>
        </p:txBody>
      </p:sp>
    </p:spTree>
    <p:extLst>
      <p:ext uri="{BB962C8B-B14F-4D97-AF65-F5344CB8AC3E}">
        <p14:creationId xmlns:p14="http://schemas.microsoft.com/office/powerpoint/2010/main" val="2125443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29184" y="338328"/>
            <a:ext cx="11667744" cy="6176963"/>
          </a:xfrm>
        </p:spPr>
        <p:txBody>
          <a:bodyPr/>
          <a:lstStyle/>
          <a:p>
            <a:pPr marL="0" indent="0">
              <a:buNone/>
            </a:pPr>
            <a:r>
              <a:rPr lang="en-US" b="1" dirty="0" smtClean="0"/>
              <a:t> </a:t>
            </a:r>
          </a:p>
          <a:p>
            <a:pPr marL="0" indent="0">
              <a:buNone/>
            </a:pPr>
            <a:r>
              <a:rPr lang="en-US" b="1" dirty="0" smtClean="0"/>
              <a:t> Error </a:t>
            </a:r>
            <a:r>
              <a:rPr lang="en-US" b="1" dirty="0" smtClean="0"/>
              <a:t>in Result </a:t>
            </a:r>
            <a:r>
              <a:rPr lang="en-US" b="1" dirty="0" smtClean="0"/>
              <a:t>: </a:t>
            </a:r>
            <a:r>
              <a:rPr lang="en-US" sz="2400" dirty="0" smtClean="0"/>
              <a:t>Since the experiment is conducted virtually using a simulator, therefore no error is observed. The slight variations seen </a:t>
            </a:r>
            <a:r>
              <a:rPr lang="en-US" sz="2400" dirty="0" smtClean="0"/>
              <a:t>between the observed and calculated values of velocity, momentum or kinetic energy, as seen in some cases are just because the simulator has given values rounded off to lower precision.</a:t>
            </a:r>
          </a:p>
          <a:p>
            <a:pPr marL="0" indent="0">
              <a:buNone/>
            </a:pPr>
            <a:endParaRPr lang="en-US" sz="2400" dirty="0"/>
          </a:p>
          <a:p>
            <a:pPr marL="0" indent="0">
              <a:buNone/>
            </a:pPr>
            <a:endParaRPr lang="en-US" sz="2400" dirty="0"/>
          </a:p>
          <a:p>
            <a:pPr marL="0" indent="0">
              <a:buNone/>
            </a:pPr>
            <a:r>
              <a:rPr lang="en-US" b="1" dirty="0" smtClean="0"/>
              <a:t> Result </a:t>
            </a:r>
            <a:r>
              <a:rPr lang="en-US" b="1" dirty="0"/>
              <a:t>Analysis :</a:t>
            </a:r>
            <a:r>
              <a:rPr lang="en-US" sz="2400" dirty="0"/>
              <a:t> the values of final velocities, momentum and kinetic energies of the two bodies as observed using the simulator are equal to the values calculated by applying the conservation of linear momentum and </a:t>
            </a:r>
            <a:r>
              <a:rPr lang="en-US" sz="2400" dirty="0" smtClean="0"/>
              <a:t>using the </a:t>
            </a:r>
            <a:r>
              <a:rPr lang="en-US" sz="2400" dirty="0"/>
              <a:t>relation of the coefficient of restitution with the initial and final velocities of both the bodies (and </a:t>
            </a:r>
            <a:r>
              <a:rPr lang="en-US" sz="2400" dirty="0" smtClean="0"/>
              <a:t>by </a:t>
            </a:r>
            <a:r>
              <a:rPr lang="en-US" sz="2400" dirty="0"/>
              <a:t>applying the conservation of kinetic energy in case of elastic </a:t>
            </a:r>
            <a:r>
              <a:rPr lang="en-US" sz="2400" dirty="0" smtClean="0"/>
              <a:t>collisions too). </a:t>
            </a:r>
            <a:r>
              <a:rPr lang="en-US" sz="2400" dirty="0"/>
              <a:t>This shows that all these conditions and relations considered in case of elastic and inelastic collisions hold true.</a:t>
            </a:r>
          </a:p>
          <a:p>
            <a:pPr marL="0" indent="0">
              <a:buNone/>
            </a:pPr>
            <a:endParaRPr lang="en-US" sz="2400" dirty="0"/>
          </a:p>
        </p:txBody>
      </p:sp>
    </p:spTree>
    <p:extLst>
      <p:ext uri="{BB962C8B-B14F-4D97-AF65-F5344CB8AC3E}">
        <p14:creationId xmlns:p14="http://schemas.microsoft.com/office/powerpoint/2010/main" val="1935616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608" y="2513965"/>
            <a:ext cx="10515600" cy="1325563"/>
          </a:xfrm>
        </p:spPr>
        <p:txBody>
          <a:bodyPr>
            <a:normAutofit/>
          </a:bodyPr>
          <a:lstStyle/>
          <a:p>
            <a:pPr algn="ctr"/>
            <a:r>
              <a:rPr lang="en-US" sz="5400" b="1" dirty="0" smtClean="0"/>
              <a:t>Thank you</a:t>
            </a:r>
            <a:endParaRPr lang="en-US" sz="5400" b="1" dirty="0"/>
          </a:p>
        </p:txBody>
      </p:sp>
    </p:spTree>
    <p:extLst>
      <p:ext uri="{BB962C8B-B14F-4D97-AF65-F5344CB8AC3E}">
        <p14:creationId xmlns:p14="http://schemas.microsoft.com/office/powerpoint/2010/main" val="110737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008" y="0"/>
            <a:ext cx="11417808" cy="6176963"/>
          </a:xfrm>
        </p:spPr>
        <p:txBody>
          <a:bodyPr/>
          <a:lstStyle/>
          <a:p>
            <a:pPr marL="0" indent="0">
              <a:buNone/>
            </a:pPr>
            <a:r>
              <a:rPr lang="en-US" sz="2400" dirty="0" smtClean="0"/>
              <a:t>       </a:t>
            </a:r>
            <a:r>
              <a:rPr lang="en-US" b="1" dirty="0" smtClean="0"/>
              <a:t>Aim</a:t>
            </a:r>
            <a:r>
              <a:rPr lang="en-US" sz="2400" dirty="0" smtClean="0"/>
              <a:t> </a:t>
            </a:r>
            <a:r>
              <a:rPr lang="en-US" b="1" dirty="0" smtClean="0"/>
              <a:t>:</a:t>
            </a:r>
            <a:r>
              <a:rPr lang="en-US" sz="2400" dirty="0" smtClean="0"/>
              <a:t> To demonstrate Elastic and Inelastic </a:t>
            </a:r>
            <a:r>
              <a:rPr lang="en-US" sz="2400" dirty="0" smtClean="0"/>
              <a:t>collisions. </a:t>
            </a:r>
            <a:endParaRPr lang="en-US" sz="2400" dirty="0" smtClean="0"/>
          </a:p>
          <a:p>
            <a:pPr marL="0" indent="0">
              <a:buNone/>
            </a:pPr>
            <a:endParaRPr lang="en-US" dirty="0"/>
          </a:p>
          <a:p>
            <a:pPr marL="0" indent="0">
              <a:buNone/>
            </a:pPr>
            <a:endParaRPr lang="en-US" dirty="0" smtClean="0"/>
          </a:p>
          <a:p>
            <a:pPr marL="0" indent="0">
              <a:buNone/>
            </a:pPr>
            <a:r>
              <a:rPr lang="en-US" b="1" dirty="0" smtClean="0"/>
              <a:t>      Theory :</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sz="2000" dirty="0" smtClean="0"/>
              <a:t>               </a:t>
            </a:r>
            <a:r>
              <a:rPr lang="en-US" sz="2400" dirty="0" smtClean="0"/>
              <a:t>A) Elastic Collision : </a:t>
            </a:r>
            <a:endParaRPr lang="en-US" sz="2400"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584" y="832105"/>
            <a:ext cx="7050024" cy="5943600"/>
          </a:xfrm>
          <a:prstGeom prst="rect">
            <a:avLst/>
          </a:prstGeom>
        </p:spPr>
      </p:pic>
    </p:spTree>
    <p:extLst>
      <p:ext uri="{BB962C8B-B14F-4D97-AF65-F5344CB8AC3E}">
        <p14:creationId xmlns:p14="http://schemas.microsoft.com/office/powerpoint/2010/main" val="36806134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7368" y="594360"/>
            <a:ext cx="7708392" cy="5934456"/>
          </a:xfrm>
        </p:spPr>
      </p:pic>
      <p:sp>
        <p:nvSpPr>
          <p:cNvPr id="5" name="TextBox 4"/>
          <p:cNvSpPr txBox="1"/>
          <p:nvPr/>
        </p:nvSpPr>
        <p:spPr>
          <a:xfrm>
            <a:off x="192024" y="594360"/>
            <a:ext cx="3291840" cy="461665"/>
          </a:xfrm>
          <a:prstGeom prst="rect">
            <a:avLst/>
          </a:prstGeom>
          <a:noFill/>
        </p:spPr>
        <p:txBody>
          <a:bodyPr wrap="square" rtlCol="0">
            <a:spAutoFit/>
          </a:bodyPr>
          <a:lstStyle/>
          <a:p>
            <a:r>
              <a:rPr lang="en-US" sz="2400" dirty="0" smtClean="0"/>
              <a:t>       B) Inelastic Collision : </a:t>
            </a:r>
            <a:endParaRPr lang="en-US" sz="2400" dirty="0"/>
          </a:p>
        </p:txBody>
      </p:sp>
    </p:spTree>
    <p:extLst>
      <p:ext uri="{BB962C8B-B14F-4D97-AF65-F5344CB8AC3E}">
        <p14:creationId xmlns:p14="http://schemas.microsoft.com/office/powerpoint/2010/main" val="1761413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rcRect l="321" r="1" b="2280"/>
          <a:stretch/>
        </p:blipFill>
        <p:spPr>
          <a:xfrm>
            <a:off x="228600" y="4050792"/>
            <a:ext cx="11329416" cy="2743200"/>
          </a:xfrm>
        </p:spPr>
      </p:pic>
      <p:sp>
        <p:nvSpPr>
          <p:cNvPr id="3" name="TextBox 2"/>
          <p:cNvSpPr txBox="1"/>
          <p:nvPr/>
        </p:nvSpPr>
        <p:spPr>
          <a:xfrm>
            <a:off x="219456" y="118872"/>
            <a:ext cx="9473184" cy="3939540"/>
          </a:xfrm>
          <a:prstGeom prst="rect">
            <a:avLst/>
          </a:prstGeom>
          <a:noFill/>
        </p:spPr>
        <p:txBody>
          <a:bodyPr wrap="square" rtlCol="0">
            <a:spAutoFit/>
          </a:bodyPr>
          <a:lstStyle/>
          <a:p>
            <a:r>
              <a:rPr lang="en-US" sz="2800" b="1" dirty="0" smtClean="0"/>
              <a:t>Observation :</a:t>
            </a:r>
          </a:p>
          <a:p>
            <a:r>
              <a:rPr lang="en-US" dirty="0" smtClean="0"/>
              <a:t> </a:t>
            </a:r>
          </a:p>
          <a:p>
            <a:r>
              <a:rPr lang="en-US" dirty="0"/>
              <a:t> </a:t>
            </a:r>
            <a:r>
              <a:rPr lang="en-US" dirty="0" smtClean="0"/>
              <a:t> Let</a:t>
            </a:r>
            <a:r>
              <a:rPr lang="en-US" dirty="0"/>
              <a:t>, mass of body A = </a:t>
            </a:r>
            <a:r>
              <a:rPr lang="en-US" dirty="0" smtClean="0"/>
              <a:t>m1			                 mass </a:t>
            </a:r>
            <a:r>
              <a:rPr lang="en-US" dirty="0"/>
              <a:t>of body B = m2</a:t>
            </a:r>
          </a:p>
          <a:p>
            <a:r>
              <a:rPr lang="en-US" dirty="0"/>
              <a:t>initial(before collision) velocity of A = v1	 </a:t>
            </a:r>
            <a:r>
              <a:rPr lang="en-US" dirty="0" smtClean="0"/>
              <a:t>                </a:t>
            </a:r>
            <a:r>
              <a:rPr lang="en-US" dirty="0"/>
              <a:t>initial velocity of B = v2</a:t>
            </a:r>
          </a:p>
          <a:p>
            <a:r>
              <a:rPr lang="en-US" dirty="0"/>
              <a:t>initial momentum of A = p1	         </a:t>
            </a:r>
            <a:r>
              <a:rPr lang="en-US" dirty="0" smtClean="0"/>
              <a:t>                                           </a:t>
            </a:r>
            <a:r>
              <a:rPr lang="en-US" dirty="0"/>
              <a:t>initial momentum of B = p2</a:t>
            </a:r>
          </a:p>
          <a:p>
            <a:r>
              <a:rPr lang="en-US" dirty="0"/>
              <a:t>initial kinetic energy of A = k1    </a:t>
            </a:r>
            <a:r>
              <a:rPr lang="en-US" dirty="0" smtClean="0"/>
              <a:t>                                                </a:t>
            </a:r>
            <a:r>
              <a:rPr lang="en-US" dirty="0"/>
              <a:t>initial kinetic energy of B = k2</a:t>
            </a:r>
          </a:p>
          <a:p>
            <a:r>
              <a:rPr lang="en-US" dirty="0"/>
              <a:t>final(after collision) velocity of A = V1      </a:t>
            </a:r>
            <a:r>
              <a:rPr lang="en-US" dirty="0" smtClean="0"/>
              <a:t>                                final </a:t>
            </a:r>
            <a:r>
              <a:rPr lang="en-US" dirty="0"/>
              <a:t>velocity of B= V2</a:t>
            </a:r>
          </a:p>
          <a:p>
            <a:r>
              <a:rPr lang="en-US" dirty="0"/>
              <a:t>final momentum of A = P1    </a:t>
            </a:r>
            <a:r>
              <a:rPr lang="en-US" dirty="0" smtClean="0"/>
              <a:t>                                                     </a:t>
            </a:r>
            <a:r>
              <a:rPr lang="en-US" dirty="0"/>
              <a:t>final momentum of B = P2</a:t>
            </a:r>
          </a:p>
          <a:p>
            <a:r>
              <a:rPr lang="en-US" dirty="0"/>
              <a:t>final kinetic energy of A = K1  </a:t>
            </a:r>
            <a:r>
              <a:rPr lang="en-US" dirty="0" smtClean="0"/>
              <a:t>                                                   </a:t>
            </a:r>
            <a:r>
              <a:rPr lang="en-US" dirty="0"/>
              <a:t>final kinetic energy of B = K2</a:t>
            </a:r>
          </a:p>
          <a:p>
            <a:r>
              <a:rPr lang="en-US" dirty="0"/>
              <a:t>Coefficient of restitution = e</a:t>
            </a:r>
          </a:p>
          <a:p>
            <a:endParaRPr lang="en-US" dirty="0" smtClean="0"/>
          </a:p>
          <a:p>
            <a:r>
              <a:rPr lang="en-US" dirty="0"/>
              <a:t> </a:t>
            </a:r>
            <a:endParaRPr lang="en-US" dirty="0" smtClean="0"/>
          </a:p>
          <a:p>
            <a:r>
              <a:rPr lang="en-US" sz="2400" dirty="0" smtClean="0"/>
              <a:t> A) Elastic Collision :</a:t>
            </a:r>
            <a:endParaRPr lang="en-US" sz="2400" dirty="0"/>
          </a:p>
        </p:txBody>
      </p:sp>
    </p:spTree>
    <p:extLst>
      <p:ext uri="{BB962C8B-B14F-4D97-AF65-F5344CB8AC3E}">
        <p14:creationId xmlns:p14="http://schemas.microsoft.com/office/powerpoint/2010/main" val="1200739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
            <a:ext cx="10515600" cy="45719"/>
          </a:xfrm>
        </p:spPr>
        <p:txBody>
          <a:bodyPr>
            <a:normAutofit fontScale="90000"/>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776" y="64008"/>
            <a:ext cx="5632703" cy="3877056"/>
          </a:xfrm>
        </p:spPr>
      </p:pic>
      <p:sp>
        <p:nvSpPr>
          <p:cNvPr id="5" name="TextBox 4"/>
          <p:cNvSpPr txBox="1"/>
          <p:nvPr/>
        </p:nvSpPr>
        <p:spPr>
          <a:xfrm>
            <a:off x="82295" y="64008"/>
            <a:ext cx="411481" cy="369332"/>
          </a:xfrm>
          <a:prstGeom prst="rect">
            <a:avLst/>
          </a:prstGeom>
          <a:noFill/>
        </p:spPr>
        <p:txBody>
          <a:bodyPr wrap="square" rtlCol="0">
            <a:spAutoFit/>
          </a:bodyPr>
          <a:lstStyle/>
          <a:p>
            <a:r>
              <a:rPr lang="en-US" dirty="0" smtClean="0"/>
              <a:t>1)</a:t>
            </a:r>
            <a:endParaRPr lang="en-US" dirty="0"/>
          </a:p>
        </p:txBody>
      </p:sp>
      <p:pic>
        <p:nvPicPr>
          <p:cNvPr id="6" name="Content Placeholder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179" y="3030864"/>
            <a:ext cx="5335622" cy="3827135"/>
          </a:xfrm>
          <a:prstGeom prst="rect">
            <a:avLst/>
          </a:prstGeom>
        </p:spPr>
      </p:pic>
      <p:sp>
        <p:nvSpPr>
          <p:cNvPr id="7" name="TextBox 6"/>
          <p:cNvSpPr txBox="1"/>
          <p:nvPr/>
        </p:nvSpPr>
        <p:spPr>
          <a:xfrm>
            <a:off x="6356506" y="3030864"/>
            <a:ext cx="423673" cy="369332"/>
          </a:xfrm>
          <a:prstGeom prst="rect">
            <a:avLst/>
          </a:prstGeom>
          <a:noFill/>
        </p:spPr>
        <p:txBody>
          <a:bodyPr wrap="square" rtlCol="0">
            <a:spAutoFit/>
          </a:bodyPr>
          <a:lstStyle/>
          <a:p>
            <a:r>
              <a:rPr lang="en-US" dirty="0" smtClean="0"/>
              <a:t>2)</a:t>
            </a:r>
            <a:endParaRPr lang="en-US" dirty="0"/>
          </a:p>
        </p:txBody>
      </p:sp>
    </p:spTree>
    <p:extLst>
      <p:ext uri="{BB962C8B-B14F-4D97-AF65-F5344CB8AC3E}">
        <p14:creationId xmlns:p14="http://schemas.microsoft.com/office/powerpoint/2010/main" val="3291401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rcRect l="-1" r="1095" b="737"/>
          <a:stretch/>
        </p:blipFill>
        <p:spPr>
          <a:xfrm>
            <a:off x="530390" y="88265"/>
            <a:ext cx="5504650" cy="3697351"/>
          </a:xfrm>
          <a:prstGeom prst="rect">
            <a:avLst/>
          </a:prstGeom>
        </p:spPr>
      </p:pic>
      <p:pic>
        <p:nvPicPr>
          <p:cNvPr id="5" name="Content Placeholder 3" descr="Screen Clipping"/>
          <p:cNvPicPr>
            <a:picLocks noChangeAspect="1"/>
          </p:cNvPicPr>
          <p:nvPr/>
        </p:nvPicPr>
        <p:blipFill rotWithShape="1">
          <a:blip r:embed="rId3">
            <a:extLst>
              <a:ext uri="{28A0092B-C50C-407E-A947-70E740481C1C}">
                <a14:useLocalDpi xmlns:a14="http://schemas.microsoft.com/office/drawing/2010/main" val="0"/>
              </a:ext>
            </a:extLst>
          </a:blip>
          <a:srcRect r="1080" b="532"/>
          <a:stretch/>
        </p:blipFill>
        <p:spPr>
          <a:xfrm>
            <a:off x="6830568" y="3346704"/>
            <a:ext cx="5303520" cy="3419856"/>
          </a:xfrm>
          <a:prstGeom prst="rect">
            <a:avLst/>
          </a:prstGeom>
        </p:spPr>
      </p:pic>
      <p:sp>
        <p:nvSpPr>
          <p:cNvPr id="6" name="TextBox 5"/>
          <p:cNvSpPr txBox="1"/>
          <p:nvPr/>
        </p:nvSpPr>
        <p:spPr>
          <a:xfrm>
            <a:off x="82296" y="88265"/>
            <a:ext cx="448094" cy="369332"/>
          </a:xfrm>
          <a:prstGeom prst="rect">
            <a:avLst/>
          </a:prstGeom>
          <a:noFill/>
        </p:spPr>
        <p:txBody>
          <a:bodyPr wrap="square" rtlCol="0">
            <a:spAutoFit/>
          </a:bodyPr>
          <a:lstStyle/>
          <a:p>
            <a:r>
              <a:rPr lang="en-US" dirty="0"/>
              <a:t>3</a:t>
            </a:r>
            <a:r>
              <a:rPr lang="en-US" dirty="0" smtClean="0"/>
              <a:t>)</a:t>
            </a:r>
            <a:endParaRPr lang="en-US" dirty="0"/>
          </a:p>
        </p:txBody>
      </p:sp>
      <p:sp>
        <p:nvSpPr>
          <p:cNvPr id="7" name="TextBox 6"/>
          <p:cNvSpPr txBox="1"/>
          <p:nvPr/>
        </p:nvSpPr>
        <p:spPr>
          <a:xfrm>
            <a:off x="6336792" y="3346704"/>
            <a:ext cx="493776" cy="369332"/>
          </a:xfrm>
          <a:prstGeom prst="rect">
            <a:avLst/>
          </a:prstGeom>
          <a:noFill/>
        </p:spPr>
        <p:txBody>
          <a:bodyPr wrap="square" rtlCol="0">
            <a:spAutoFit/>
          </a:bodyPr>
          <a:lstStyle/>
          <a:p>
            <a:r>
              <a:rPr lang="en-US" dirty="0" smtClean="0"/>
              <a:t> 4)</a:t>
            </a:r>
            <a:endParaRPr lang="en-US" dirty="0"/>
          </a:p>
        </p:txBody>
      </p:sp>
    </p:spTree>
    <p:extLst>
      <p:ext uri="{BB962C8B-B14F-4D97-AF65-F5344CB8AC3E}">
        <p14:creationId xmlns:p14="http://schemas.microsoft.com/office/powerpoint/2010/main" val="1348518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394" y="79121"/>
            <a:ext cx="5515638" cy="3788791"/>
          </a:xfrm>
        </p:spPr>
      </p:pic>
      <p:sp>
        <p:nvSpPr>
          <p:cNvPr id="5" name="TextBox 4"/>
          <p:cNvSpPr txBox="1"/>
          <p:nvPr/>
        </p:nvSpPr>
        <p:spPr>
          <a:xfrm>
            <a:off x="43293" y="79121"/>
            <a:ext cx="402336" cy="369332"/>
          </a:xfrm>
          <a:prstGeom prst="rect">
            <a:avLst/>
          </a:prstGeom>
          <a:noFill/>
        </p:spPr>
        <p:txBody>
          <a:bodyPr wrap="square" rtlCol="0">
            <a:spAutoFit/>
          </a:bodyPr>
          <a:lstStyle/>
          <a:p>
            <a:r>
              <a:rPr lang="en-US" dirty="0" smtClean="0"/>
              <a:t>5)</a:t>
            </a:r>
            <a:endParaRPr lang="en-US" dirty="0"/>
          </a:p>
        </p:txBody>
      </p:sp>
      <p:pic>
        <p:nvPicPr>
          <p:cNvPr id="6" name="Content Placeholder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280" y="3118104"/>
            <a:ext cx="5230368" cy="3621024"/>
          </a:xfrm>
          <a:prstGeom prst="rect">
            <a:avLst/>
          </a:prstGeom>
        </p:spPr>
      </p:pic>
      <p:sp>
        <p:nvSpPr>
          <p:cNvPr id="7" name="TextBox 6"/>
          <p:cNvSpPr txBox="1"/>
          <p:nvPr/>
        </p:nvSpPr>
        <p:spPr>
          <a:xfrm>
            <a:off x="6355080" y="3118104"/>
            <a:ext cx="539496" cy="369332"/>
          </a:xfrm>
          <a:prstGeom prst="rect">
            <a:avLst/>
          </a:prstGeom>
          <a:noFill/>
        </p:spPr>
        <p:txBody>
          <a:bodyPr wrap="square" rtlCol="0">
            <a:spAutoFit/>
          </a:bodyPr>
          <a:lstStyle/>
          <a:p>
            <a:r>
              <a:rPr lang="en-US" dirty="0" smtClean="0"/>
              <a:t>6)</a:t>
            </a:r>
            <a:endParaRPr lang="en-US" dirty="0"/>
          </a:p>
        </p:txBody>
      </p:sp>
    </p:spTree>
    <p:extLst>
      <p:ext uri="{BB962C8B-B14F-4D97-AF65-F5344CB8AC3E}">
        <p14:creationId xmlns:p14="http://schemas.microsoft.com/office/powerpoint/2010/main" val="3523252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632" y="1627632"/>
            <a:ext cx="11457432" cy="2871216"/>
          </a:xfrm>
        </p:spPr>
      </p:pic>
      <p:sp>
        <p:nvSpPr>
          <p:cNvPr id="3" name="TextBox 2"/>
          <p:cNvSpPr txBox="1"/>
          <p:nvPr/>
        </p:nvSpPr>
        <p:spPr>
          <a:xfrm>
            <a:off x="484632" y="512064"/>
            <a:ext cx="6062472" cy="461665"/>
          </a:xfrm>
          <a:prstGeom prst="rect">
            <a:avLst/>
          </a:prstGeom>
          <a:noFill/>
        </p:spPr>
        <p:txBody>
          <a:bodyPr wrap="square" rtlCol="0">
            <a:spAutoFit/>
          </a:bodyPr>
          <a:lstStyle/>
          <a:p>
            <a:r>
              <a:rPr lang="en-US" sz="2400" dirty="0" smtClean="0"/>
              <a:t>B) Inelastic Collision :</a:t>
            </a:r>
            <a:endParaRPr lang="en-US" sz="2400" dirty="0"/>
          </a:p>
        </p:txBody>
      </p:sp>
    </p:spTree>
    <p:extLst>
      <p:ext uri="{BB962C8B-B14F-4D97-AF65-F5344CB8AC3E}">
        <p14:creationId xmlns:p14="http://schemas.microsoft.com/office/powerpoint/2010/main" val="3430198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rcRect t="1" r="1068" b="1098"/>
          <a:stretch/>
        </p:blipFill>
        <p:spPr>
          <a:xfrm>
            <a:off x="391824" y="0"/>
            <a:ext cx="5414616" cy="4041648"/>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409" y="3060065"/>
            <a:ext cx="5762591" cy="3651631"/>
          </a:xfrm>
          <a:prstGeom prst="rect">
            <a:avLst/>
          </a:prstGeom>
        </p:spPr>
      </p:pic>
      <p:sp>
        <p:nvSpPr>
          <p:cNvPr id="6" name="TextBox 5"/>
          <p:cNvSpPr txBox="1"/>
          <p:nvPr/>
        </p:nvSpPr>
        <p:spPr>
          <a:xfrm>
            <a:off x="0" y="41959"/>
            <a:ext cx="391824" cy="369332"/>
          </a:xfrm>
          <a:prstGeom prst="rect">
            <a:avLst/>
          </a:prstGeom>
          <a:noFill/>
        </p:spPr>
        <p:txBody>
          <a:bodyPr wrap="square" rtlCol="0">
            <a:spAutoFit/>
          </a:bodyPr>
          <a:lstStyle/>
          <a:p>
            <a:r>
              <a:rPr lang="en-US" dirty="0" smtClean="0"/>
              <a:t>1)</a:t>
            </a:r>
            <a:endParaRPr lang="en-US" dirty="0"/>
          </a:p>
        </p:txBody>
      </p:sp>
      <p:sp>
        <p:nvSpPr>
          <p:cNvPr id="7" name="TextBox 6"/>
          <p:cNvSpPr txBox="1"/>
          <p:nvPr/>
        </p:nvSpPr>
        <p:spPr>
          <a:xfrm>
            <a:off x="6225696" y="3060065"/>
            <a:ext cx="402336" cy="369332"/>
          </a:xfrm>
          <a:prstGeom prst="rect">
            <a:avLst/>
          </a:prstGeom>
          <a:noFill/>
        </p:spPr>
        <p:txBody>
          <a:bodyPr wrap="square" rtlCol="0">
            <a:spAutoFit/>
          </a:bodyPr>
          <a:lstStyle/>
          <a:p>
            <a:r>
              <a:rPr lang="en-US" dirty="0" smtClean="0"/>
              <a:t>2)</a:t>
            </a:r>
            <a:endParaRPr lang="en-US" dirty="0"/>
          </a:p>
        </p:txBody>
      </p:sp>
    </p:spTree>
    <p:extLst>
      <p:ext uri="{BB962C8B-B14F-4D97-AF65-F5344CB8AC3E}">
        <p14:creationId xmlns:p14="http://schemas.microsoft.com/office/powerpoint/2010/main" val="2184761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269</Words>
  <Application>Microsoft Office PowerPoint</Application>
  <PresentationFormat>Widescreen</PresentationFormat>
  <Paragraphs>64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40</cp:revision>
  <dcterms:created xsi:type="dcterms:W3CDTF">2022-01-05T09:55:18Z</dcterms:created>
  <dcterms:modified xsi:type="dcterms:W3CDTF">2022-01-06T19:20:31Z</dcterms:modified>
</cp:coreProperties>
</file>